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258" r:id="rId3"/>
    <p:sldId id="259" r:id="rId4"/>
    <p:sldId id="256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05A0B-EE8D-45C0-B70D-8709835F17AF}" type="datetimeFigureOut">
              <a:rPr lang="en-GB" smtClean="0"/>
              <a:pPr/>
              <a:t>13/06/2018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A60C5-4769-4EFA-B002-B04C7FCFDFF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0150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B059D1-56EA-4E5D-8895-84099915A816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11758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269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 dirty="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 dirty="0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562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8075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5336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3362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653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414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997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85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9837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756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2605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84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>
                <a:solidFill>
                  <a:srgbClr val="FFFFFF"/>
                </a:solidFill>
                <a:ea typeface="Calibri"/>
              </a:rPr>
              <a:t>Rapid Response Teams Training</a:t>
            </a: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 dirty="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 dirty="0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687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0" y="4702314"/>
            <a:ext cx="9144000" cy="6858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eaLnBrk="1" hangingPunct="1"/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A2.2 Mécanismes de coordination nationaux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311914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000" b="1" dirty="0">
                <a:solidFill>
                  <a:srgbClr val="002060"/>
                </a:solidFill>
                <a:cs typeface="Arial" charset="0"/>
              </a:rPr>
              <a:t>Durée : 60 min</a:t>
            </a:r>
          </a:p>
          <a:p>
            <a:endParaRPr lang="en-GB" sz="2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339752" y="86767"/>
            <a:ext cx="6794887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Formation des </a:t>
            </a:r>
          </a:p>
          <a:p>
            <a:pPr algn="r"/>
            <a:r>
              <a:rPr lang="en-US" altLang="en-US" sz="3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Équipes</a:t>
            </a:r>
            <a:r>
              <a:rPr lang="en-US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d’Intervention</a:t>
            </a:r>
            <a:r>
              <a:rPr lang="en-US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Rapide</a:t>
            </a:r>
            <a:r>
              <a:rPr lang="en-US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3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B75869-83A5-499F-BB2A-99343E36D3B8}"/>
              </a:ext>
            </a:extLst>
          </p:cNvPr>
          <p:cNvSpPr txBox="1"/>
          <p:nvPr/>
        </p:nvSpPr>
        <p:spPr>
          <a:xfrm>
            <a:off x="0" y="6477000"/>
            <a:ext cx="2285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septembre 2015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332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600" b="1" dirty="0">
                <a:solidFill>
                  <a:srgbClr val="002060"/>
                </a:solidFill>
              </a:rPr>
              <a:t>Objectifs d'apprentissage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447800"/>
            <a:ext cx="8305800" cy="4208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700"/>
              </a:lnSpc>
            </a:pPr>
            <a:r>
              <a:rPr lang="fr-F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la fin de cet exercice, vous devriez être en mesure :</a:t>
            </a:r>
          </a:p>
          <a:p>
            <a:pPr algn="just">
              <a:lnSpc>
                <a:spcPts val="2700"/>
              </a:lnSpc>
            </a:pPr>
            <a:endParaRPr lang="fr-F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ts val="2700"/>
              </a:lnSpc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D’identifier les structures et les mécanismes de coordination d'urgence existants au niveau national et sous-national.</a:t>
            </a:r>
          </a:p>
          <a:p>
            <a:pPr algn="just">
              <a:lnSpc>
                <a:spcPts val="2700"/>
              </a:lnSpc>
            </a:pPr>
            <a:endParaRPr lang="fr-F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ts val="2700"/>
              </a:lnSpc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décrire comment l'EIR est liée aux structures et mécanismes du pays concernant la préparation et la riposte aux évènements de santé publique de portée nationale (ou internationale), notamment aux flambées.</a:t>
            </a:r>
          </a:p>
          <a:p>
            <a:pPr algn="just">
              <a:lnSpc>
                <a:spcPts val="2700"/>
              </a:lnSpc>
            </a:pPr>
            <a:endParaRPr lang="fr-F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136383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76200"/>
            <a:ext cx="8229600" cy="1143000"/>
          </a:xfrm>
        </p:spPr>
        <p:txBody>
          <a:bodyPr>
            <a:noAutofit/>
          </a:bodyPr>
          <a:lstStyle/>
          <a:p>
            <a:r>
              <a:rPr lang="fr-FR" sz="3600" b="1" dirty="0">
                <a:solidFill>
                  <a:srgbClr val="002060"/>
                </a:solidFill>
              </a:rPr>
              <a:t>Instructions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313795"/>
            <a:ext cx="8229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Représenter l'organigramme de la ou des structures nationales et du mécanisme d'intervention rapide en cas d’urgence.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Énumérer les postes clés (par exemple directeurs, responsables de la surveillance, coordinateur). Inclure à la fois le niveau national et sous-national. </a:t>
            </a:r>
          </a:p>
          <a:p>
            <a:endParaRPr lang="fr-F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Expliquer  comment l'EIR est liée aux structures et les mécanismes de coordination d'urgence.</a:t>
            </a:r>
          </a:p>
        </p:txBody>
      </p:sp>
    </p:spTree>
    <p:extLst>
      <p:ext uri="{BB962C8B-B14F-4D97-AF65-F5344CB8AC3E}">
        <p14:creationId xmlns:p14="http://schemas.microsoft.com/office/powerpoint/2010/main" val="278044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75A310CD-2EA6-4C4B-9A39-48B010909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id="{A0EB7FF0-DE40-4487-80F0-493239C7D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/>
              <a:t>WHO Health Security Learning Platform - </a:t>
            </a:r>
            <a:r>
              <a:rPr lang="en-US" altLang="en-US" sz="1400" b="1"/>
              <a:t>Training Materials</a:t>
            </a:r>
            <a:endParaRPr lang="en-US" altLang="en-US" sz="1500" b="1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>
                <a:hlinkClick r:id="rId2"/>
              </a:rPr>
              <a:t>https://extranet.who.int/hslp</a:t>
            </a:r>
            <a:endParaRPr lang="en-US" altLang="en-US" sz="1500" u="sng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>
                <a:hlinkClick r:id="rId3"/>
              </a:rPr>
              <a:t>ihrhrt@who.int</a:t>
            </a:r>
            <a:r>
              <a:rPr lang="fr-FR" altLang="en-US" sz="1500"/>
              <a:t> </a:t>
            </a:r>
            <a:endParaRPr lang="en-US" altLang="en-US" sz="1500"/>
          </a:p>
        </p:txBody>
      </p:sp>
    </p:spTree>
    <p:extLst>
      <p:ext uri="{BB962C8B-B14F-4D97-AF65-F5344CB8AC3E}">
        <p14:creationId xmlns:p14="http://schemas.microsoft.com/office/powerpoint/2010/main" val="2301628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fr-FR" sz="6000" b="1" i="1" dirty="0" err="1">
                <a:solidFill>
                  <a:srgbClr val="002060"/>
                </a:solidFill>
              </a:rPr>
              <a:t>Merci</a:t>
            </a:r>
            <a:r>
              <a:rPr lang="fr-FR" sz="6000" b="1" i="1" dirty="0">
                <a:solidFill>
                  <a:srgbClr val="002060"/>
                </a:solidFill>
              </a:rPr>
              <a:t> </a:t>
            </a:r>
            <a:r>
              <a:rPr lang="fr-FR" sz="6000" b="1" i="1" dirty="0" err="1">
                <a:solidFill>
                  <a:srgbClr val="002060"/>
                </a:solidFill>
              </a:rPr>
              <a:t>!</a:t>
            </a:r>
            <a:endParaRPr lang="en-GB" sz="6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76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330</Words>
  <Application>Microsoft Office PowerPoint</Application>
  <PresentationFormat>On-screen Show (4:3)</PresentationFormat>
  <Paragraphs>30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 Narrow</vt:lpstr>
      <vt:lpstr>Calibri</vt:lpstr>
      <vt:lpstr>Office Theme</vt:lpstr>
      <vt:lpstr>RC 59 Template EN</vt:lpstr>
      <vt:lpstr>PowerPoint Presentation</vt:lpstr>
      <vt:lpstr>Objectifs d'apprentissage</vt:lpstr>
      <vt:lpstr>Instructions</vt:lpstr>
      <vt:lpstr>Clause de non-responsabilité</vt:lpstr>
      <vt:lpstr>Merci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 A: Activity X (RRT)  Sub - Activity z. National Disaster Coordination Structure and Mechanism: Exercise</dc:title>
  <dc:creator>MUITA, Martin</dc:creator>
  <cp:lastModifiedBy>GOMEZ, Paula</cp:lastModifiedBy>
  <cp:revision>24</cp:revision>
  <dcterms:created xsi:type="dcterms:W3CDTF">2006-08-16T00:00:00Z</dcterms:created>
  <dcterms:modified xsi:type="dcterms:W3CDTF">2018-06-13T13:22:25Z</dcterms:modified>
</cp:coreProperties>
</file>